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9" r:id="rId3"/>
    <p:sldId id="269" r:id="rId4"/>
    <p:sldId id="261" r:id="rId5"/>
    <p:sldId id="258" r:id="rId6"/>
    <p:sldId id="285" r:id="rId7"/>
    <p:sldId id="270" r:id="rId8"/>
    <p:sldId id="266" r:id="rId9"/>
    <p:sldId id="271" r:id="rId10"/>
    <p:sldId id="272" r:id="rId11"/>
    <p:sldId id="274" r:id="rId12"/>
    <p:sldId id="267" r:id="rId13"/>
    <p:sldId id="268" r:id="rId14"/>
    <p:sldId id="275" r:id="rId15"/>
    <p:sldId id="276" r:id="rId16"/>
    <p:sldId id="277" r:id="rId17"/>
    <p:sldId id="278" r:id="rId18"/>
    <p:sldId id="280" r:id="rId19"/>
    <p:sldId id="281" r:id="rId20"/>
    <p:sldId id="28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783" autoAdjust="0"/>
  </p:normalViewPr>
  <p:slideViewPr>
    <p:cSldViewPr>
      <p:cViewPr varScale="1">
        <p:scale>
          <a:sx n="77" d="100"/>
          <a:sy n="77" d="100"/>
        </p:scale>
        <p:origin x="-136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FBDB0-1D1C-4BD6-B6BA-5D72BF89335D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F09D23-8BCF-48D3-82AD-55197D0E5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C04B84-A779-4662-8238-D456DF398AC4}" type="slidenum">
              <a:rPr lang="ru-RU"/>
              <a:pPr/>
              <a:t>2</a:t>
            </a:fld>
            <a:endParaRPr lang="ru-RU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EC9C53-270A-41AE-9100-EAB4F96B17B5}" type="slidenum">
              <a:rPr lang="ru-RU" smtClean="0"/>
              <a:pPr/>
              <a:t>14</a:t>
            </a:fld>
            <a:endParaRPr lang="ru-RU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 smtClean="0"/>
              <a:t> </a:t>
            </a:r>
            <a:endParaRPr lang="ru-RU" u="sng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</p:txBody>
      </p:sp>
      <p:sp>
        <p:nvSpPr>
          <p:cNvPr id="9318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F4A843-3B61-440C-8CFF-2E45165D030F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44F993-90AF-4077-B217-6CB8AD3B7830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884E4D-68A3-4BD3-9DDC-6CF0377138CF}" type="slidenum">
              <a:rPr lang="ru-RU" smtClean="0"/>
              <a:pPr/>
              <a:t>17</a:t>
            </a:fld>
            <a:endParaRPr lang="ru-RU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C9F2C2-7555-4B35-8C26-C84A002870B6}" type="slidenum">
              <a:rPr lang="ru-RU" smtClean="0"/>
              <a:pPr/>
              <a:t>19</a:t>
            </a:fld>
            <a:endParaRPr lang="ru-RU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F09D23-8BCF-48D3-82AD-55197D0E5417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2BD973-905E-46AF-A8C7-3EA4C7DE08A7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DCC5BD-1B1A-4FD2-9781-4C55F533CFAC}" type="slidenum">
              <a:rPr lang="ru-RU"/>
              <a:pPr/>
              <a:t>4</a:t>
            </a:fld>
            <a:endParaRPr lang="ru-RU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 smtClean="0"/>
              <a:t>	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F51676-4074-4A60-A44B-8F22203A18C6}" type="slidenum">
              <a:rPr lang="ru-RU"/>
              <a:pPr/>
              <a:t>5</a:t>
            </a:fld>
            <a:endParaRPr lang="ru-RU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3717C8-91D3-4704-9B6C-B8FAE8999D0E}" type="slidenum">
              <a:rPr lang="ru-RU"/>
              <a:pPr/>
              <a:t>8</a:t>
            </a:fld>
            <a:endParaRPr lang="ru-RU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5A3C97-3115-48EC-B074-564B62CB3029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F09D23-8BCF-48D3-82AD-55197D0E5417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237C96-D044-458E-9C2C-A4E32D79EB9A}" type="slidenum">
              <a:rPr lang="ru-RU"/>
              <a:pPr/>
              <a:t>12</a:t>
            </a:fld>
            <a:endParaRPr lang="ru-RU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0D6DC6-0E41-4C7F-B1F3-2ADE8AACD596}" type="slidenum">
              <a:rPr lang="ru-RU"/>
              <a:pPr/>
              <a:t>13</a:t>
            </a:fld>
            <a:endParaRPr lang="ru-RU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8A188E-B93A-490F-B9CB-D70F872D9A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C8472B-110B-43D6-8E5D-0408A3050E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ама\Desktop\1741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98990" cy="27622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8894" y="1214422"/>
            <a:ext cx="6215106" cy="1470025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«Ребенок не сосуд, </a:t>
            </a:r>
            <a:br>
              <a:rPr lang="ru-RU" sz="40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который нужно заполнить, </a:t>
            </a:r>
            <a:r>
              <a:rPr lang="ru-RU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33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000504"/>
            <a:ext cx="549528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а факел, </a:t>
            </a:r>
          </a:p>
          <a:p>
            <a:r>
              <a:rPr lang="ru-RU" sz="36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который нужно зажечь»</a:t>
            </a:r>
            <a:br>
              <a:rPr lang="ru-RU" sz="36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32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Франсуа Рабле</a:t>
            </a:r>
            <a:endParaRPr lang="ru-RU" sz="3200" dirty="0"/>
          </a:p>
        </p:txBody>
      </p:sp>
      <p:pic>
        <p:nvPicPr>
          <p:cNvPr id="3" name="Picture 3" descr="C:\Users\мама\Desktop\SAM_10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073701"/>
            <a:ext cx="3707904" cy="27842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14300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Проблемная ситуация с удивлением</a:t>
            </a:r>
            <a:br>
              <a:rPr lang="ru-RU" sz="4000" b="1" dirty="0" smtClean="0"/>
            </a:br>
            <a:r>
              <a:rPr lang="ru-RU" sz="2700" dirty="0" smtClean="0"/>
              <a:t>(Учитель одновременно предъявляет классу противоречивые факты, научные теории или взаимоисключающие точки зрения )</a:t>
            </a:r>
            <a:endParaRPr lang="ru-RU" sz="27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" y="2000238"/>
          <a:ext cx="9001155" cy="49204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00385"/>
                <a:gridCol w="3000385"/>
                <a:gridCol w="3000385"/>
              </a:tblGrid>
              <a:tr h="4286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Название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этапа урока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Учитель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Ученики</a:t>
                      </a:r>
                    </a:p>
                  </a:txBody>
                  <a:tcPr marL="68580" marR="68580" marT="0" marB="0"/>
                </a:tc>
              </a:tr>
              <a:tr h="642888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Предъявление первого факта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Кто главный герой рассказа И. Тургенева «Бирюк»?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Лесник, которого все называют Бирюк.</a:t>
                      </a:r>
                    </a:p>
                  </a:txBody>
                  <a:tcPr marL="68580" marR="68580" marT="0" marB="0"/>
                </a:tc>
              </a:tr>
              <a:tr h="6428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Слово «бирюк» устаревшее. А что оно обозначает?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Угрюмый, нелюдимый, злой человек</a:t>
                      </a:r>
                    </a:p>
                  </a:txBody>
                  <a:tcPr marL="68580" marR="68580" marT="0" marB="0"/>
                </a:tc>
              </a:tr>
              <a:tr h="6428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Предъявление второго факта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Ребята, а вам самим понравился Бирюк?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Да, нам он понравился.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(Проблемная ситуация.)</a:t>
                      </a:r>
                    </a:p>
                  </a:txBody>
                  <a:tcPr marL="68580" marR="68580" marT="0" marB="0"/>
                </a:tc>
              </a:tr>
              <a:tr h="10004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Побуждение к осознанию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Что вас сейчас удивляет? Какое противоречие налицо?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Бирюк нам понравился, но само слово обозначает плохие качества. (Осознание противоречия.)</a:t>
                      </a:r>
                    </a:p>
                  </a:txBody>
                  <a:tcPr marL="68580" marR="68580" marT="0" marB="0"/>
                </a:tc>
              </a:tr>
              <a:tr h="642888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Побуждение к проблеме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Какой возникает вопрос?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Почему нам понравился Бирюк?</a:t>
                      </a:r>
                    </a:p>
                  </a:txBody>
                  <a:tcPr marL="68580" marR="68580" marT="0" marB="0"/>
                </a:tc>
              </a:tr>
              <a:tr h="6428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Какова тема урока?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Образ Бирюка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71604" y="1428736"/>
            <a:ext cx="62304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литературы «Анализ образа Бирюка»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23528" y="2636912"/>
          <a:ext cx="8568952" cy="38164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84476"/>
                <a:gridCol w="4284476"/>
              </a:tblGrid>
              <a:tr h="424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Учитель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Ученики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961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- Составьте словосочетания с глаголом «сотрясать» и существительным в винительном падеже.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- Сотрясать воздух, сотрясать землю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961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- Проделайте то же самое с глаголом «сотрясаться». (Практическое задание, не выполнимое вообще)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Не могут образовать или образуют несуществующие словосочетания. (Возникновение проблемной </a:t>
                      </a: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ситуации)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Проблемная ситуация с затруднением</a:t>
            </a:r>
            <a:br>
              <a:rPr lang="ru-RU" sz="4000" b="1" dirty="0" smtClean="0"/>
            </a:br>
            <a:r>
              <a:rPr lang="ru-RU" sz="2400" dirty="0" smtClean="0"/>
              <a:t> (Проблемная ситуация с противоречием между необходимостью и невозможностью выполнить задание учителя создается практическим заданием, несходным с предыдущим </a:t>
            </a:r>
            <a:r>
              <a:rPr lang="ru-RU" sz="2700" dirty="0" smtClean="0"/>
              <a:t>)</a:t>
            </a:r>
            <a:endParaRPr lang="ru-RU" sz="2700" dirty="0"/>
          </a:p>
        </p:txBody>
      </p:sp>
      <p:sp>
        <p:nvSpPr>
          <p:cNvPr id="8" name="TextBox 7"/>
          <p:cNvSpPr txBox="1"/>
          <p:nvPr/>
        </p:nvSpPr>
        <p:spPr>
          <a:xfrm>
            <a:off x="1547664" y="1628800"/>
            <a:ext cx="58024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русского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языка по теме: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«Переходные и непереходные глаголы»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36513"/>
            <a:ext cx="9144000" cy="1665288"/>
          </a:xfrm>
          <a:noFill/>
        </p:spPr>
        <p:txBody>
          <a:bodyPr/>
          <a:lstStyle/>
          <a:p>
            <a:pPr eaLnBrk="1" hangingPunct="1"/>
            <a:r>
              <a:rPr lang="ru-RU" sz="3600" b="1" dirty="0" smtClean="0"/>
              <a:t>Какие УУД прежде всего формирует проблемный диалог?</a:t>
            </a:r>
          </a:p>
        </p:txBody>
      </p:sp>
      <p:sp>
        <p:nvSpPr>
          <p:cNvPr id="333827" name="Rectangle 3"/>
          <p:cNvSpPr>
            <a:spLocks noChangeArrowheads="1"/>
          </p:cNvSpPr>
          <p:nvPr/>
        </p:nvSpPr>
        <p:spPr bwMode="auto">
          <a:xfrm>
            <a:off x="341313" y="1557338"/>
            <a:ext cx="8802687" cy="4751982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ru-RU" sz="3600" b="1" dirty="0" smtClean="0">
                <a:solidFill>
                  <a:srgbClr val="2B03F5"/>
                </a:solidFill>
              </a:rPr>
              <a:t>Познавательные – извлекать и перерабатывать информацию, делать логические выводы </a:t>
            </a:r>
            <a:endParaRPr lang="ru-RU" sz="3600" b="1" dirty="0" smtClean="0">
              <a:solidFill>
                <a:srgbClr val="FF9900"/>
              </a:solidFill>
            </a:endParaRP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ru-RU" sz="3600" b="1" dirty="0" smtClean="0">
                <a:solidFill>
                  <a:srgbClr val="FF9900"/>
                </a:solidFill>
              </a:rPr>
              <a:t>Регулятивные – умение планировать свои действия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ru-RU" sz="3600" b="1" dirty="0" smtClean="0">
                <a:solidFill>
                  <a:srgbClr val="00CC00"/>
                </a:solidFill>
              </a:rPr>
              <a:t>Коммуникативные – вести диалог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ru-RU" sz="3600" b="1" dirty="0" smtClean="0">
                <a:solidFill>
                  <a:srgbClr val="FF0000"/>
                </a:solidFill>
              </a:rPr>
              <a:t>Личностные – в случае если ставилась проблема нравственной оценки ситуации, гражданского выбора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571868" y="3357562"/>
            <a:ext cx="3095625" cy="2592387"/>
            <a:chOff x="2976" y="436"/>
            <a:chExt cx="1991" cy="1543"/>
          </a:xfrm>
        </p:grpSpPr>
        <p:pic>
          <p:nvPicPr>
            <p:cNvPr id="38922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6" y="463"/>
              <a:ext cx="1968" cy="14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23" name="Rectangle 4"/>
            <p:cNvSpPr>
              <a:spLocks noChangeArrowheads="1"/>
            </p:cNvSpPr>
            <p:nvPr/>
          </p:nvSpPr>
          <p:spPr bwMode="auto">
            <a:xfrm>
              <a:off x="4195" y="436"/>
              <a:ext cx="772" cy="154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21541" name="AutoShape 5"/>
          <p:cNvSpPr>
            <a:spLocks noChangeArrowheads="1"/>
          </p:cNvSpPr>
          <p:nvPr/>
        </p:nvSpPr>
        <p:spPr bwMode="auto">
          <a:xfrm>
            <a:off x="2339975" y="2205038"/>
            <a:ext cx="4645025" cy="4500562"/>
          </a:xfrm>
          <a:custGeom>
            <a:avLst/>
            <a:gdLst>
              <a:gd name="T0" fmla="*/ 2322513 w 21600"/>
              <a:gd name="T1" fmla="*/ 0 h 21600"/>
              <a:gd name="T2" fmla="*/ 680195 w 21600"/>
              <a:gd name="T3" fmla="*/ 659041 h 21600"/>
              <a:gd name="T4" fmla="*/ 0 w 21600"/>
              <a:gd name="T5" fmla="*/ 2250281 h 21600"/>
              <a:gd name="T6" fmla="*/ 680195 w 21600"/>
              <a:gd name="T7" fmla="*/ 3841522 h 21600"/>
              <a:gd name="T8" fmla="*/ 2322513 w 21600"/>
              <a:gd name="T9" fmla="*/ 4500562 h 21600"/>
              <a:gd name="T10" fmla="*/ 3964830 w 21600"/>
              <a:gd name="T11" fmla="*/ 3841522 h 21600"/>
              <a:gd name="T12" fmla="*/ 4645025 w 21600"/>
              <a:gd name="T13" fmla="*/ 2250281 h 21600"/>
              <a:gd name="T14" fmla="*/ 3964830 w 21600"/>
              <a:gd name="T15" fmla="*/ 65904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609" y="10800"/>
                </a:moveTo>
                <a:cubicBezTo>
                  <a:pt x="1609" y="15876"/>
                  <a:pt x="5724" y="19991"/>
                  <a:pt x="10800" y="19991"/>
                </a:cubicBezTo>
                <a:cubicBezTo>
                  <a:pt x="15876" y="19991"/>
                  <a:pt x="19991" y="15876"/>
                  <a:pt x="19991" y="10800"/>
                </a:cubicBezTo>
                <a:cubicBezTo>
                  <a:pt x="19991" y="5724"/>
                  <a:pt x="15876" y="1609"/>
                  <a:pt x="10800" y="1609"/>
                </a:cubicBezTo>
                <a:cubicBezTo>
                  <a:pt x="5724" y="1609"/>
                  <a:pt x="1609" y="5724"/>
                  <a:pt x="1609" y="10800"/>
                </a:cubicBezTo>
                <a:close/>
              </a:path>
            </a:pathLst>
          </a:custGeom>
          <a:gradFill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20" name="Rectangle 9"/>
          <p:cNvSpPr>
            <a:spLocks noChangeArrowheads="1"/>
          </p:cNvSpPr>
          <p:nvPr/>
        </p:nvSpPr>
        <p:spPr bwMode="auto">
          <a:xfrm>
            <a:off x="0" y="-100013"/>
            <a:ext cx="9144000" cy="144078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</a:rPr>
              <a:t>Технология продуктивного чтения</a:t>
            </a:r>
          </a:p>
          <a:p>
            <a:pPr algn="ctr"/>
            <a:r>
              <a:rPr lang="ru-RU" sz="2000" dirty="0" smtClean="0">
                <a:solidFill>
                  <a:schemeClr val="tx2"/>
                </a:solidFill>
              </a:rPr>
              <a:t>Цель </a:t>
            </a:r>
            <a:r>
              <a:rPr lang="ru-RU" dirty="0"/>
              <a:t>–</a:t>
            </a:r>
            <a:r>
              <a:rPr lang="ru-RU" sz="2000" dirty="0">
                <a:solidFill>
                  <a:schemeClr val="tx2"/>
                </a:solidFill>
              </a:rPr>
              <a:t> понимание текстов.</a:t>
            </a:r>
            <a:br>
              <a:rPr lang="ru-RU" sz="2000" dirty="0">
                <a:solidFill>
                  <a:schemeClr val="tx2"/>
                </a:solidFill>
              </a:rPr>
            </a:br>
            <a:r>
              <a:rPr lang="ru-RU" sz="2000" dirty="0">
                <a:solidFill>
                  <a:schemeClr val="tx2"/>
                </a:solidFill>
              </a:rPr>
              <a:t>Средство </a:t>
            </a:r>
            <a:r>
              <a:rPr lang="ru-RU" dirty="0"/>
              <a:t>–</a:t>
            </a:r>
            <a:r>
              <a:rPr lang="ru-RU" sz="2000" dirty="0">
                <a:solidFill>
                  <a:schemeClr val="tx2"/>
                </a:solidFill>
              </a:rPr>
              <a:t> три этапа работы с любым текстом</a:t>
            </a:r>
            <a:r>
              <a:rPr lang="ru-RU" sz="2000" dirty="0" smtClean="0">
                <a:solidFill>
                  <a:schemeClr val="tx2"/>
                </a:solidFill>
              </a:rPr>
              <a:t>.(на любом уроке)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2267744" y="1268760"/>
            <a:ext cx="4305090" cy="2448272"/>
          </a:xfrm>
          <a:prstGeom prst="cloud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AutoNum type="arabicParenR"/>
            </a:pPr>
            <a:r>
              <a:rPr lang="ru-RU" b="1" dirty="0" smtClean="0"/>
              <a:t> </a:t>
            </a:r>
            <a:r>
              <a:rPr lang="ru-RU" b="1" dirty="0" smtClean="0">
                <a:solidFill>
                  <a:schemeClr val="tx1"/>
                </a:solidFill>
              </a:rPr>
              <a:t>До чтения текста: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– </a:t>
            </a:r>
            <a:r>
              <a:rPr lang="ru-RU" dirty="0" smtClean="0">
                <a:solidFill>
                  <a:schemeClr val="tx1"/>
                </a:solidFill>
              </a:rPr>
              <a:t>просмотровое чтение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Результат: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предвосхищение чтения, создание мотива для чтения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Выноска-облако 10"/>
          <p:cNvSpPr/>
          <p:nvPr/>
        </p:nvSpPr>
        <p:spPr>
          <a:xfrm>
            <a:off x="0" y="3933056"/>
            <a:ext cx="4139952" cy="2592288"/>
          </a:xfrm>
          <a:prstGeom prst="cloudCallou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) </a:t>
            </a:r>
            <a:r>
              <a:rPr lang="ru-RU" b="1" dirty="0" smtClean="0">
                <a:solidFill>
                  <a:schemeClr val="tx1"/>
                </a:solidFill>
              </a:rPr>
              <a:t>Во время чтения текста: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– </a:t>
            </a:r>
            <a:r>
              <a:rPr lang="ru-RU" dirty="0" smtClean="0">
                <a:solidFill>
                  <a:schemeClr val="tx1"/>
                </a:solidFill>
              </a:rPr>
              <a:t>изучающее чтение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(в т.ч. диалог с автором, вычитывание подтекста).</a:t>
            </a:r>
            <a:r>
              <a:rPr lang="ru-RU" b="1" dirty="0" smtClean="0">
                <a:solidFill>
                  <a:schemeClr val="tx1"/>
                </a:solidFill>
              </a:rPr>
              <a:t> Результат: </a:t>
            </a:r>
            <a:r>
              <a:rPr lang="ru-RU" dirty="0" smtClean="0">
                <a:solidFill>
                  <a:schemeClr val="tx1"/>
                </a:solidFill>
              </a:rPr>
              <a:t>интерпретация текста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5220072" y="3356992"/>
            <a:ext cx="3923928" cy="2952328"/>
          </a:xfrm>
          <a:prstGeom prst="cloud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После чтения текста: </a:t>
            </a:r>
            <a:r>
              <a:rPr lang="ru-RU" dirty="0" smtClean="0">
                <a:solidFill>
                  <a:schemeClr val="tx1"/>
                </a:solidFill>
              </a:rPr>
              <a:t>– рефлексивное чтение, концептуальные вопросы.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Результат: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понимание авторского смысла, корректировка своей интерпретации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Номер слайда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B475BD3-D5A9-4132-AF30-975A62C48872}" type="slidenum">
              <a:rPr lang="ru-RU" smtClean="0"/>
              <a:pPr/>
              <a:t>14</a:t>
            </a:fld>
            <a:endParaRPr lang="ru-RU" smtClean="0"/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8663"/>
          </a:xfrm>
          <a:noFill/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2B03F5"/>
                </a:solidFill>
              </a:rPr>
              <a:t>Пример работы с текстом</a:t>
            </a:r>
          </a:p>
        </p:txBody>
      </p:sp>
      <p:sp>
        <p:nvSpPr>
          <p:cNvPr id="337923" name="Rectangle 3"/>
          <p:cNvSpPr>
            <a:spLocks noChangeArrowheads="1"/>
          </p:cNvSpPr>
          <p:nvPr/>
        </p:nvSpPr>
        <p:spPr bwMode="auto">
          <a:xfrm>
            <a:off x="0" y="1628775"/>
            <a:ext cx="9144000" cy="5040313"/>
          </a:xfrm>
          <a:prstGeom prst="rect">
            <a:avLst/>
          </a:prstGeom>
          <a:solidFill>
            <a:srgbClr val="FFFF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marL="533400" indent="-533400">
              <a:lnSpc>
                <a:spcPct val="80000"/>
              </a:lnSpc>
              <a:spcBef>
                <a:spcPct val="20000"/>
              </a:spcBef>
            </a:pPr>
            <a:r>
              <a:rPr lang="ru-RU" sz="2400" b="1" dirty="0"/>
              <a:t>Петя был не такой уж маленький мальчик. Ему было 4 года.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u="sng" dirty="0"/>
              <a:t>Мама одевала его, кормила с ложечки и водила гулять за ручку</a:t>
            </a:r>
            <a:r>
              <a:rPr lang="ru-RU" sz="2400" b="1" dirty="0"/>
              <a:t>. </a:t>
            </a:r>
            <a:r>
              <a:rPr lang="ru-RU" sz="2400" b="1" dirty="0">
                <a:solidFill>
                  <a:srgbClr val="2B03F5"/>
                </a:solidFill>
              </a:rPr>
              <a:t>К</a:t>
            </a:r>
            <a:r>
              <a:rPr lang="ru-RU" sz="2400" i="1" dirty="0">
                <a:solidFill>
                  <a:srgbClr val="2B03F5"/>
                </a:solidFill>
              </a:rPr>
              <a:t> </a:t>
            </a:r>
            <a:r>
              <a:rPr lang="ru-RU" sz="2400" b="1" dirty="0"/>
              <a:t>Однажды мама одела его, поставила на ножки, но Петя упал. </a:t>
            </a:r>
            <a:r>
              <a:rPr lang="ru-RU" sz="2400" b="1" dirty="0">
                <a:solidFill>
                  <a:srgbClr val="2B03F5"/>
                </a:solidFill>
              </a:rPr>
              <a:t>В</a:t>
            </a:r>
            <a:r>
              <a:rPr lang="ru-RU" sz="2400" b="1" dirty="0"/>
              <a:t> 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</a:pPr>
            <a:r>
              <a:rPr lang="ru-RU" sz="2400" b="1" dirty="0"/>
              <a:t>Мама позвала папу, доктора, но никто не мог понять, почему Петя падает. И тут прибежал Петин друг Коля. 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</a:pPr>
            <a:r>
              <a:rPr lang="ru-RU" dirty="0"/>
              <a:t>–</a:t>
            </a:r>
            <a:r>
              <a:rPr lang="ru-RU" sz="2400" b="1" dirty="0"/>
              <a:t> А я знаю, почему Петя падает! У него же две ноги в одной штанине. А я сам одеваюсь и со мной такого не случается. </a:t>
            </a:r>
            <a:r>
              <a:rPr lang="ru-RU" sz="2400" b="1" dirty="0" smtClean="0">
                <a:solidFill>
                  <a:srgbClr val="2B03F5"/>
                </a:solidFill>
              </a:rPr>
              <a:t>П</a:t>
            </a:r>
            <a:endParaRPr lang="ru-RU" sz="2400" b="1" dirty="0">
              <a:solidFill>
                <a:srgbClr val="2B03F5"/>
              </a:solidFill>
            </a:endParaRPr>
          </a:p>
          <a:p>
            <a:pPr marL="533400" indent="-533400">
              <a:lnSpc>
                <a:spcPct val="80000"/>
              </a:lnSpc>
              <a:spcBef>
                <a:spcPct val="20000"/>
              </a:spcBef>
            </a:pPr>
            <a:r>
              <a:rPr lang="ru-RU" dirty="0"/>
              <a:t>–</a:t>
            </a:r>
            <a:r>
              <a:rPr lang="ru-RU" sz="2400" b="1" dirty="0"/>
              <a:t> Я тоже теперь буду сам одеваться, </a:t>
            </a:r>
            <a:r>
              <a:rPr lang="ru-RU" dirty="0"/>
              <a:t>–</a:t>
            </a:r>
            <a:r>
              <a:rPr lang="ru-RU" sz="2400" b="1" dirty="0"/>
              <a:t> сказал Петя. И никаких глупых историй с ним больше не произошло.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</a:pPr>
            <a:endParaRPr lang="ru-RU" sz="2400" b="1" dirty="0"/>
          </a:p>
          <a:p>
            <a:pPr marL="533400" indent="-533400">
              <a:lnSpc>
                <a:spcPct val="80000"/>
              </a:lnSpc>
              <a:spcBef>
                <a:spcPct val="20000"/>
              </a:spcBef>
            </a:pPr>
            <a:r>
              <a:rPr lang="ru-RU" sz="2000" dirty="0" smtClean="0">
                <a:solidFill>
                  <a:srgbClr val="2B03F5"/>
                </a:solidFill>
              </a:rPr>
              <a:t>- О </a:t>
            </a:r>
            <a:r>
              <a:rPr lang="ru-RU" sz="2000" dirty="0">
                <a:solidFill>
                  <a:srgbClr val="2B03F5"/>
                </a:solidFill>
              </a:rPr>
              <a:t>чем этот текст? (</a:t>
            </a:r>
            <a:r>
              <a:rPr lang="ru-RU" sz="2000" dirty="0" err="1">
                <a:solidFill>
                  <a:srgbClr val="2B03F5"/>
                </a:solidFill>
              </a:rPr>
              <a:t>Фактуальная</a:t>
            </a:r>
            <a:r>
              <a:rPr lang="ru-RU" sz="2000" dirty="0">
                <a:solidFill>
                  <a:srgbClr val="2B03F5"/>
                </a:solidFill>
              </a:rPr>
              <a:t> </a:t>
            </a:r>
            <a:r>
              <a:rPr lang="ru-RU" sz="2000" dirty="0" err="1">
                <a:solidFill>
                  <a:srgbClr val="2B03F5"/>
                </a:solidFill>
              </a:rPr>
              <a:t>инф</a:t>
            </a:r>
            <a:r>
              <a:rPr lang="ru-RU" sz="2000" dirty="0">
                <a:solidFill>
                  <a:srgbClr val="2B03F5"/>
                </a:solidFill>
              </a:rPr>
              <a:t>.)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</a:pPr>
            <a:r>
              <a:rPr lang="ru-RU" sz="2000" dirty="0" smtClean="0">
                <a:solidFill>
                  <a:srgbClr val="2B03F5"/>
                </a:solidFill>
              </a:rPr>
              <a:t>- Что </a:t>
            </a:r>
            <a:r>
              <a:rPr lang="ru-RU" sz="2000" dirty="0">
                <a:solidFill>
                  <a:srgbClr val="2B03F5"/>
                </a:solidFill>
              </a:rPr>
              <a:t>можете сказать о Пете, о маме, взрослых? (</a:t>
            </a:r>
            <a:r>
              <a:rPr lang="ru-RU" sz="2000" dirty="0" err="1">
                <a:solidFill>
                  <a:srgbClr val="2B03F5"/>
                </a:solidFill>
              </a:rPr>
              <a:t>Подтекстовая</a:t>
            </a:r>
            <a:r>
              <a:rPr lang="ru-RU" sz="2000" dirty="0">
                <a:solidFill>
                  <a:srgbClr val="2B03F5"/>
                </a:solidFill>
              </a:rPr>
              <a:t> </a:t>
            </a:r>
            <a:r>
              <a:rPr lang="ru-RU" sz="2000" dirty="0" err="1">
                <a:solidFill>
                  <a:srgbClr val="2B03F5"/>
                </a:solidFill>
              </a:rPr>
              <a:t>инф</a:t>
            </a:r>
            <a:r>
              <a:rPr lang="ru-RU" sz="2000" dirty="0">
                <a:solidFill>
                  <a:srgbClr val="2B03F5"/>
                </a:solidFill>
              </a:rPr>
              <a:t>.)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</a:pPr>
            <a:r>
              <a:rPr lang="ru-RU" sz="2000" dirty="0" smtClean="0">
                <a:solidFill>
                  <a:srgbClr val="2B03F5"/>
                </a:solidFill>
              </a:rPr>
              <a:t>- Какими </a:t>
            </a:r>
            <a:r>
              <a:rPr lang="ru-RU" sz="2000" dirty="0">
                <a:solidFill>
                  <a:srgbClr val="2B03F5"/>
                </a:solidFill>
              </a:rPr>
              <a:t>мыслями хотел с нами поделиться автор? </a:t>
            </a:r>
            <a:endParaRPr lang="ru-RU" sz="2000" dirty="0" smtClean="0">
              <a:solidFill>
                <a:srgbClr val="2B03F5"/>
              </a:solidFill>
            </a:endParaRPr>
          </a:p>
          <a:p>
            <a:pPr marL="533400" indent="-533400">
              <a:lnSpc>
                <a:spcPct val="80000"/>
              </a:lnSpc>
              <a:spcBef>
                <a:spcPct val="20000"/>
              </a:spcBef>
            </a:pPr>
            <a:r>
              <a:rPr lang="ru-RU" sz="2000" dirty="0" smtClean="0">
                <a:solidFill>
                  <a:srgbClr val="2B03F5"/>
                </a:solidFill>
              </a:rPr>
              <a:t>- Почему </a:t>
            </a:r>
            <a:r>
              <a:rPr lang="ru-RU" sz="2000" dirty="0">
                <a:solidFill>
                  <a:srgbClr val="2B03F5"/>
                </a:solidFill>
              </a:rPr>
              <a:t>он так назвал </a:t>
            </a:r>
            <a:r>
              <a:rPr lang="ru-RU" sz="2000" dirty="0" smtClean="0">
                <a:solidFill>
                  <a:srgbClr val="2B03F5"/>
                </a:solidFill>
              </a:rPr>
              <a:t>свой рассказ</a:t>
            </a:r>
            <a:r>
              <a:rPr lang="ru-RU" sz="2000" dirty="0">
                <a:solidFill>
                  <a:srgbClr val="2B03F5"/>
                </a:solidFill>
              </a:rPr>
              <a:t>? (Концептуальная </a:t>
            </a:r>
            <a:r>
              <a:rPr lang="ru-RU" sz="2000" dirty="0" err="1">
                <a:solidFill>
                  <a:srgbClr val="2B03F5"/>
                </a:solidFill>
              </a:rPr>
              <a:t>инф</a:t>
            </a:r>
            <a:r>
              <a:rPr lang="ru-RU" sz="2000" dirty="0">
                <a:solidFill>
                  <a:srgbClr val="2B03F5"/>
                </a:solidFill>
              </a:rPr>
              <a:t>.)</a:t>
            </a:r>
          </a:p>
        </p:txBody>
      </p:sp>
      <p:sp>
        <p:nvSpPr>
          <p:cNvPr id="337924" name="Rectangle 4"/>
          <p:cNvSpPr>
            <a:spLocks noChangeArrowheads="1"/>
          </p:cNvSpPr>
          <p:nvPr/>
        </p:nvSpPr>
        <p:spPr bwMode="auto">
          <a:xfrm>
            <a:off x="6948264" y="548680"/>
            <a:ext cx="198214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/>
              <a:t>М.Зощенко</a:t>
            </a:r>
          </a:p>
        </p:txBody>
      </p:sp>
      <p:sp>
        <p:nvSpPr>
          <p:cNvPr id="337925" name="Rectangle 5"/>
          <p:cNvSpPr>
            <a:spLocks noChangeArrowheads="1"/>
          </p:cNvSpPr>
          <p:nvPr/>
        </p:nvSpPr>
        <p:spPr bwMode="auto">
          <a:xfrm>
            <a:off x="1403350" y="692150"/>
            <a:ext cx="51133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/>
              <a:t>Глупая история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2B03F5"/>
                </a:solidFill>
              </a:rPr>
              <a:t>В</a:t>
            </a:r>
            <a:endParaRPr lang="ru-RU" sz="3600" b="1" dirty="0">
              <a:solidFill>
                <a:srgbClr val="2B03F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 </a:t>
            </a:r>
            <a:r>
              <a:rPr lang="ru-RU" dirty="0" smtClean="0">
                <a:solidFill>
                  <a:schemeClr val="tx2"/>
                </a:solidFill>
              </a:rPr>
              <a:t>Подготовка текста учителем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 для продуктивного чтения на уроке</a:t>
            </a:r>
          </a:p>
        </p:txBody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988840"/>
            <a:ext cx="8534400" cy="432048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400" b="1" dirty="0" smtClean="0">
                <a:solidFill>
                  <a:srgbClr val="0000FF"/>
                </a:solidFill>
              </a:rPr>
              <a:t>Прочитайте текст</a:t>
            </a:r>
            <a:r>
              <a:rPr lang="ru-RU" sz="2400" dirty="0" smtClean="0"/>
              <a:t>, выделите в нем </a:t>
            </a:r>
            <a:r>
              <a:rPr lang="ru-RU" sz="2400" dirty="0" err="1" smtClean="0"/>
              <a:t>фактуальную</a:t>
            </a:r>
            <a:r>
              <a:rPr lang="ru-RU" sz="2400" dirty="0" smtClean="0"/>
              <a:t>, </a:t>
            </a:r>
            <a:r>
              <a:rPr lang="ru-RU" sz="2400" dirty="0" err="1" smtClean="0"/>
              <a:t>подтекстовую</a:t>
            </a:r>
            <a:r>
              <a:rPr lang="ru-RU" sz="2400" dirty="0" smtClean="0"/>
              <a:t> и концептуальную информацию 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400" b="1" dirty="0" smtClean="0">
                <a:solidFill>
                  <a:srgbClr val="0000FF"/>
                </a:solidFill>
              </a:rPr>
              <a:t>Определите роль данного текста</a:t>
            </a:r>
            <a:r>
              <a:rPr lang="ru-RU" sz="2400" dirty="0" smtClean="0"/>
              <a:t> на уроке (чаще всего для поиска решения проблемы возможно специальное продуктивное задание к тексту)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400" b="1" dirty="0" smtClean="0">
                <a:solidFill>
                  <a:srgbClr val="0000FF"/>
                </a:solidFill>
              </a:rPr>
              <a:t>Сформулируйте задания для работы с текстом до чтения</a:t>
            </a:r>
            <a:r>
              <a:rPr lang="ru-RU" sz="2400" dirty="0" smtClean="0"/>
              <a:t> (заглавие, выделенные слова , иллюстрации)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400" b="1" dirty="0" smtClean="0">
                <a:solidFill>
                  <a:srgbClr val="0000FF"/>
                </a:solidFill>
              </a:rPr>
              <a:t>Выделите в тексте места остановок во время чтения</a:t>
            </a:r>
            <a:r>
              <a:rPr lang="ru-RU" sz="2400" dirty="0" smtClean="0"/>
              <a:t> (вопросы к автору, комментарии, словарная работа ) 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400" b="1" dirty="0" smtClean="0">
                <a:solidFill>
                  <a:srgbClr val="0000FF"/>
                </a:solidFill>
              </a:rPr>
              <a:t>Сформулируйте главный смысловой вопрос</a:t>
            </a:r>
            <a:r>
              <a:rPr lang="ru-RU" sz="2400" dirty="0" smtClean="0"/>
              <a:t> после чтения (или проверка выполнения продуктивного задания к тексту)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Номер слайда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435C53C-D4A6-4D4E-BE5F-A1F10BCD9126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36513"/>
            <a:ext cx="9144000" cy="1665288"/>
          </a:xfrm>
          <a:noFill/>
        </p:spPr>
        <p:txBody>
          <a:bodyPr/>
          <a:lstStyle/>
          <a:p>
            <a:pPr eaLnBrk="1" hangingPunct="1"/>
            <a:r>
              <a:rPr lang="ru-RU" sz="3200" b="1" dirty="0" smtClean="0"/>
              <a:t>Какие УУД формирует</a:t>
            </a:r>
            <a:br>
              <a:rPr lang="ru-RU" sz="3200" b="1" dirty="0" smtClean="0"/>
            </a:br>
            <a:r>
              <a:rPr lang="ru-RU" sz="3200" b="1" dirty="0" smtClean="0"/>
              <a:t>технология продуктивного чтения?</a:t>
            </a:r>
            <a:endParaRPr lang="ru-RU" sz="3200" b="1" dirty="0" smtClean="0"/>
          </a:p>
        </p:txBody>
      </p:sp>
      <p:sp>
        <p:nvSpPr>
          <p:cNvPr id="339971" name="Rectangle 3"/>
          <p:cNvSpPr>
            <a:spLocks noChangeArrowheads="1"/>
          </p:cNvSpPr>
          <p:nvPr/>
        </p:nvSpPr>
        <p:spPr bwMode="auto">
          <a:xfrm>
            <a:off x="341313" y="1557338"/>
            <a:ext cx="8802687" cy="4608512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ru-RU" sz="3600" b="1" dirty="0" smtClean="0">
                <a:solidFill>
                  <a:srgbClr val="2B03F5"/>
                </a:solidFill>
              </a:rPr>
              <a:t>Познавательные – извлекать информацию из текста </a:t>
            </a:r>
            <a:endParaRPr lang="ru-RU" sz="3600" b="1" dirty="0" smtClean="0">
              <a:solidFill>
                <a:srgbClr val="FF9900"/>
              </a:solidFill>
            </a:endParaRP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ru-RU" sz="3600" b="1" dirty="0" smtClean="0">
                <a:solidFill>
                  <a:srgbClr val="00CC00"/>
                </a:solidFill>
              </a:rPr>
              <a:t>Коммуникативные </a:t>
            </a:r>
            <a:r>
              <a:rPr lang="ru-RU" sz="3600" b="1" dirty="0">
                <a:solidFill>
                  <a:srgbClr val="00CC00"/>
                </a:solidFill>
              </a:rPr>
              <a:t>– формулировать свою позицию (интерпретация), адекватно понимать собеседника (автора) </a:t>
            </a:r>
            <a:endParaRPr lang="ru-RU" sz="3600" b="1" dirty="0">
              <a:solidFill>
                <a:srgbClr val="FF9900"/>
              </a:solidFill>
            </a:endParaRP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ru-RU" sz="3600" b="1" dirty="0" smtClean="0">
                <a:solidFill>
                  <a:srgbClr val="FF0000"/>
                </a:solidFill>
              </a:rPr>
              <a:t>Личностные </a:t>
            </a:r>
            <a:r>
              <a:rPr lang="ru-RU" sz="3600" b="1" dirty="0">
                <a:solidFill>
                  <a:srgbClr val="FF0000"/>
                </a:solidFill>
              </a:rPr>
              <a:t>– в случае если анализ текста порождает оценочные суждения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ru-RU" sz="3600" b="1" dirty="0" smtClean="0">
                <a:solidFill>
                  <a:srgbClr val="FF9900"/>
                </a:solidFill>
              </a:rPr>
              <a:t>Регулятивные </a:t>
            </a:r>
            <a:r>
              <a:rPr lang="ru-RU" sz="3600" b="1" dirty="0">
                <a:solidFill>
                  <a:srgbClr val="FF9900"/>
                </a:solidFill>
              </a:rPr>
              <a:t>– умение работать по плану (алгоритму)</a:t>
            </a:r>
            <a:r>
              <a:rPr lang="ru-RU" sz="3600" b="1" dirty="0">
                <a:solidFill>
                  <a:srgbClr val="2B03F5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143000"/>
          </a:xfrm>
          <a:solidFill>
            <a:srgbClr val="8DF076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ru-RU" sz="4100" b="1" dirty="0" smtClean="0"/>
              <a:t>Технология оценивания учебных успехов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428596" y="1285860"/>
            <a:ext cx="4040188" cy="1143008"/>
          </a:xfrm>
          <a:ln w="38100">
            <a:solidFill>
              <a:srgbClr val="00B05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dirty="0" smtClean="0"/>
              <a:t>Самооценка </a:t>
            </a:r>
          </a:p>
          <a:p>
            <a:pPr algn="ctr"/>
            <a:r>
              <a:rPr lang="ru-RU" sz="2000" dirty="0" smtClean="0"/>
              <a:t>(учеником на уроке)</a:t>
            </a:r>
          </a:p>
          <a:p>
            <a:pPr algn="ctr"/>
            <a:r>
              <a:rPr lang="ru-RU" dirty="0" smtClean="0"/>
              <a:t>Алгоритм </a:t>
            </a:r>
            <a:endParaRPr lang="ru-RU" dirty="0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28596" y="2674893"/>
            <a:ext cx="4040188" cy="418310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buNone/>
            </a:pPr>
            <a:r>
              <a:rPr lang="ru-RU" b="1" dirty="0" smtClean="0">
                <a:solidFill>
                  <a:srgbClr val="FF3300"/>
                </a:solidFill>
                <a:cs typeface="Times New Roman" pitchFamily="18" charset="0"/>
              </a:rPr>
              <a:t>1 шаг.</a:t>
            </a:r>
            <a:r>
              <a:rPr lang="ru-RU" dirty="0" smtClean="0">
                <a:cs typeface="Times New Roman" pitchFamily="18" charset="0"/>
              </a:rPr>
              <a:t> Что нужно было сделать в этой задаче (задании)? Какая была цель, что нужно было получить в результате? </a:t>
            </a:r>
          </a:p>
          <a:p>
            <a:pPr>
              <a:lnSpc>
                <a:spcPct val="80000"/>
              </a:lnSpc>
              <a:buNone/>
            </a:pPr>
            <a:r>
              <a:rPr lang="ru-RU" b="1" dirty="0" smtClean="0">
                <a:solidFill>
                  <a:srgbClr val="299410"/>
                </a:solidFill>
                <a:cs typeface="Times New Roman" pitchFamily="18" charset="0"/>
              </a:rPr>
              <a:t>2 шаг.</a:t>
            </a:r>
            <a:r>
              <a:rPr lang="ru-RU" dirty="0" smtClean="0">
                <a:cs typeface="Times New Roman" pitchFamily="18" charset="0"/>
              </a:rPr>
              <a:t> Удалось получить результат? Найдено решение, ответ? </a:t>
            </a:r>
          </a:p>
          <a:p>
            <a:pPr>
              <a:lnSpc>
                <a:spcPct val="80000"/>
              </a:lnSpc>
              <a:buNone/>
            </a:pPr>
            <a:r>
              <a:rPr lang="ru-RU" b="1" dirty="0" smtClean="0">
                <a:solidFill>
                  <a:srgbClr val="2B03F5"/>
                </a:solidFill>
                <a:cs typeface="Times New Roman" pitchFamily="18" charset="0"/>
              </a:rPr>
              <a:t>3 шаг.</a:t>
            </a:r>
            <a:r>
              <a:rPr lang="ru-RU" dirty="0" smtClean="0">
                <a:cs typeface="Times New Roman" pitchFamily="18" charset="0"/>
              </a:rPr>
              <a:t> Справился полностью правильно или с незначительной ошибкой (какой, в чем)?</a:t>
            </a:r>
          </a:p>
          <a:p>
            <a:pPr>
              <a:lnSpc>
                <a:spcPct val="80000"/>
              </a:lnSpc>
              <a:buNone/>
            </a:pPr>
            <a:r>
              <a:rPr lang="ru-RU" b="1" dirty="0" smtClean="0">
                <a:solidFill>
                  <a:srgbClr val="FF9900"/>
                </a:solidFill>
                <a:cs typeface="Times New Roman" pitchFamily="18" charset="0"/>
              </a:rPr>
              <a:t>4 шаг.</a:t>
            </a:r>
            <a:r>
              <a:rPr lang="ru-RU" dirty="0" smtClean="0">
                <a:cs typeface="Times New Roman" pitchFamily="18" charset="0"/>
              </a:rPr>
              <a:t> Справился полностью самостоятельно или с небольшой помощью (кто помогал, в чем)?</a:t>
            </a:r>
            <a:r>
              <a:rPr lang="ru-RU" sz="3200" dirty="0" smtClean="0"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>
          <a:xfrm>
            <a:off x="4643438" y="1285860"/>
            <a:ext cx="4041775" cy="1143008"/>
          </a:xfrm>
          <a:ln w="38100">
            <a:solidFill>
              <a:srgbClr val="00B05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dirty="0" smtClean="0"/>
              <a:t>Таблицы образовательных результатов</a:t>
            </a:r>
            <a:endParaRPr lang="ru-RU" dirty="0"/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4"/>
          </p:nvPr>
        </p:nvSpPr>
        <p:spPr>
          <a:xfrm>
            <a:off x="4643438" y="2643182"/>
            <a:ext cx="4041775" cy="3951288"/>
          </a:xfrm>
        </p:spPr>
        <p:txBody>
          <a:bodyPr/>
          <a:lstStyle/>
          <a:p>
            <a:r>
              <a:rPr lang="ru-RU" dirty="0" smtClean="0"/>
              <a:t>Таблицы предметных результатов</a:t>
            </a:r>
          </a:p>
          <a:p>
            <a:r>
              <a:rPr lang="ru-RU" dirty="0" smtClean="0"/>
              <a:t>Таблицы 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результатов</a:t>
            </a:r>
          </a:p>
          <a:p>
            <a:r>
              <a:rPr lang="ru-RU" dirty="0" smtClean="0"/>
              <a:t>Таблицы  личностных результатов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2844" y="1785926"/>
          <a:ext cx="8786872" cy="4665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52943"/>
                <a:gridCol w="1147519"/>
                <a:gridCol w="1143008"/>
                <a:gridCol w="1143008"/>
                <a:gridCol w="1071570"/>
                <a:gridCol w="928694"/>
                <a:gridCol w="1000130"/>
              </a:tblGrid>
              <a:tr h="618316">
                <a:tc rowSpan="2"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Фамилия</a:t>
                      </a:r>
                      <a:r>
                        <a:rPr lang="ru-RU" dirty="0" smtClean="0"/>
                        <a:t>, имя</a:t>
                      </a:r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Правописание безударных гласных в корне</a:t>
                      </a:r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b="1" dirty="0" smtClean="0"/>
                        <a:t>Выделение грамматической основы</a:t>
                      </a:r>
                      <a:endParaRPr lang="ru-RU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9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выделяет</a:t>
                      </a:r>
                      <a:r>
                        <a:rPr lang="ru-RU" baseline="0" dirty="0" smtClean="0"/>
                        <a:t> корень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находит орфограмму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подбира</a:t>
                      </a:r>
                      <a:endParaRPr lang="ru-RU" dirty="0" smtClean="0"/>
                    </a:p>
                    <a:p>
                      <a:r>
                        <a:rPr lang="ru-RU" dirty="0" err="1" smtClean="0"/>
                        <a:t>ет</a:t>
                      </a:r>
                      <a:r>
                        <a:rPr lang="ru-RU" dirty="0" smtClean="0"/>
                        <a:t> проверочное слово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выбира</a:t>
                      </a:r>
                      <a:endParaRPr lang="ru-RU" dirty="0" smtClean="0"/>
                    </a:p>
                    <a:p>
                      <a:r>
                        <a:rPr lang="ru-RU" dirty="0" err="1" smtClean="0"/>
                        <a:t>ет</a:t>
                      </a:r>
                      <a:r>
                        <a:rPr lang="ru-RU" dirty="0" smtClean="0"/>
                        <a:t> букву в слове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выделяет</a:t>
                      </a:r>
                      <a:r>
                        <a:rPr lang="ru-RU" baseline="0" dirty="0" smtClean="0"/>
                        <a:t> подлежащее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выделяет сказуемое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8293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/>
                          </a:solidFill>
                        </a:rPr>
                        <a:t>...</a:t>
                      </a:r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/>
                          </a:solidFill>
                        </a:rPr>
                        <a:t>...</a:t>
                      </a:r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</a:tr>
              <a:tr h="42862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/>
                          </a:solidFill>
                        </a:rPr>
                        <a:t>...</a:t>
                      </a:r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</a:tr>
              <a:tr h="77653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/>
                          </a:solidFill>
                        </a:rPr>
                        <a:t>...</a:t>
                      </a:r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00174"/>
          </a:xfrm>
          <a:solidFill>
            <a:srgbClr val="8DF076"/>
          </a:solidFill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Таблица оценивания предметных результатов</a:t>
            </a:r>
            <a:br>
              <a:rPr lang="ru-RU" sz="4000" b="1" dirty="0" smtClean="0"/>
            </a:br>
            <a:endParaRPr lang="ru-RU" sz="41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Номер слайда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34539E4-C355-4DA4-A39D-D334B128390E}" type="slidenum">
              <a:rPr lang="ru-RU" smtClean="0"/>
              <a:pPr/>
              <a:t>19</a:t>
            </a:fld>
            <a:endParaRPr lang="ru-RU" smtClean="0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36513"/>
            <a:ext cx="9144000" cy="1665288"/>
          </a:xfrm>
          <a:noFill/>
        </p:spPr>
        <p:txBody>
          <a:bodyPr/>
          <a:lstStyle/>
          <a:p>
            <a:pPr eaLnBrk="1" hangingPunct="1"/>
            <a:r>
              <a:rPr lang="ru-RU" sz="3600" b="1" dirty="0" smtClean="0"/>
              <a:t>Какие УУД формирует  </a:t>
            </a:r>
            <a:br>
              <a:rPr lang="ru-RU" sz="3600" b="1" dirty="0" smtClean="0"/>
            </a:br>
            <a:r>
              <a:rPr lang="ru-RU" sz="3600" b="1" dirty="0" smtClean="0"/>
              <a:t>технология оценивания учебных успехов?</a:t>
            </a:r>
          </a:p>
        </p:txBody>
      </p:sp>
      <p:sp>
        <p:nvSpPr>
          <p:cNvPr id="342019" name="Rectangle 3"/>
          <p:cNvSpPr>
            <a:spLocks noChangeArrowheads="1"/>
          </p:cNvSpPr>
          <p:nvPr/>
        </p:nvSpPr>
        <p:spPr bwMode="auto">
          <a:xfrm>
            <a:off x="341313" y="1857364"/>
            <a:ext cx="8802687" cy="4608512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ru-RU" sz="3600" b="1" dirty="0" smtClean="0">
                <a:solidFill>
                  <a:srgbClr val="FF9900"/>
                </a:solidFill>
              </a:rPr>
              <a:t>Регулятивные </a:t>
            </a:r>
            <a:r>
              <a:rPr lang="ru-RU" sz="3600" b="1" dirty="0">
                <a:solidFill>
                  <a:srgbClr val="FF9900"/>
                </a:solidFill>
              </a:rPr>
              <a:t>– умение определять, достигнут ли результат деятельности  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ru-RU" sz="3600" b="1" dirty="0">
                <a:solidFill>
                  <a:srgbClr val="00CC00"/>
                </a:solidFill>
              </a:rPr>
              <a:t>Коммуникативные – </a:t>
            </a:r>
            <a:r>
              <a:rPr lang="ru-RU" sz="3600" b="1" dirty="0" err="1">
                <a:solidFill>
                  <a:srgbClr val="00CC00"/>
                </a:solidFill>
              </a:rPr>
              <a:t>аргументированно</a:t>
            </a:r>
            <a:r>
              <a:rPr lang="ru-RU" sz="3600" b="1" dirty="0">
                <a:solidFill>
                  <a:srgbClr val="00CC00"/>
                </a:solidFill>
              </a:rPr>
              <a:t> отстаивать свою точку зрения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ru-RU" sz="3600" b="1" dirty="0" smtClean="0">
                <a:solidFill>
                  <a:srgbClr val="2B03F5"/>
                </a:solidFill>
              </a:rPr>
              <a:t>Познавательные </a:t>
            </a:r>
            <a:r>
              <a:rPr lang="ru-RU" sz="3600" b="1" dirty="0">
                <a:solidFill>
                  <a:srgbClr val="2B03F5"/>
                </a:solidFill>
              </a:rPr>
              <a:t>– логически обосновывать свои выводы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ru-RU" sz="3600" b="1" dirty="0" smtClean="0">
                <a:solidFill>
                  <a:srgbClr val="FF0000"/>
                </a:solidFill>
              </a:rPr>
              <a:t>Личностные </a:t>
            </a:r>
            <a:r>
              <a:rPr lang="ru-RU" sz="3600" b="1" dirty="0">
                <a:solidFill>
                  <a:srgbClr val="FF0000"/>
                </a:solidFill>
              </a:rPr>
              <a:t>– толерантное отношение к иным решениям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" y="122238"/>
            <a:ext cx="9109075" cy="1295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smtClean="0"/>
              <a:t>КАК ПОЛУЧИТЬ НОВЫЙ ОБРАЗОВАТЕЛЬНЫЙ РЕЗУЛЬТАТ?</a:t>
            </a:r>
          </a:p>
        </p:txBody>
      </p:sp>
      <p:sp>
        <p:nvSpPr>
          <p:cNvPr id="1925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28775"/>
            <a:ext cx="3635375" cy="4679950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ru-RU" sz="33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Традиционный взгляд: </a:t>
            </a:r>
          </a:p>
          <a:p>
            <a:pPr eaLnBrk="1" hangingPunct="1">
              <a:buFontTx/>
              <a:buNone/>
            </a:pPr>
            <a:r>
              <a:rPr 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Основная задача школы </a:t>
            </a:r>
            <a:r>
              <a:rPr lang="en-US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–</a:t>
            </a:r>
            <a:r>
              <a:rPr 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дать хорошие</a:t>
            </a:r>
            <a:r>
              <a:rPr lang="ru-RU" sz="33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прочные ЗНАНИЯ</a:t>
            </a:r>
          </a:p>
          <a:p>
            <a:pPr eaLnBrk="1" hangingPunct="1">
              <a:buFontTx/>
              <a:buNone/>
            </a:pPr>
            <a:r>
              <a:rPr lang="ru-RU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(чем больше – тем лучше)</a:t>
            </a:r>
          </a:p>
          <a:p>
            <a:pPr algn="ctr" eaLnBrk="1" hangingPunct="1">
              <a:buFontTx/>
              <a:buNone/>
            </a:pPr>
            <a:endParaRPr lang="ru-RU" sz="1400" dirty="0" smtClean="0"/>
          </a:p>
          <a:p>
            <a:pPr algn="ctr" eaLnBrk="1" hangingPunct="1">
              <a:buFontTx/>
              <a:buNone/>
            </a:pPr>
            <a:endParaRPr lang="ru-RU" sz="1400" dirty="0" smtClean="0"/>
          </a:p>
        </p:txBody>
      </p:sp>
      <p:sp>
        <p:nvSpPr>
          <p:cNvPr id="192518" name="Line 6"/>
          <p:cNvSpPr>
            <a:spLocks noChangeShapeType="1"/>
          </p:cNvSpPr>
          <p:nvPr/>
        </p:nvSpPr>
        <p:spPr bwMode="auto">
          <a:xfrm flipH="1" flipV="1">
            <a:off x="3786182" y="1500174"/>
            <a:ext cx="0" cy="3600450"/>
          </a:xfrm>
          <a:prstGeom prst="line">
            <a:avLst/>
          </a:prstGeom>
          <a:noFill/>
          <a:ln w="1524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2519" name="Rectangle 7"/>
          <p:cNvSpPr>
            <a:spLocks noChangeArrowheads="1"/>
          </p:cNvSpPr>
          <p:nvPr/>
        </p:nvSpPr>
        <p:spPr bwMode="auto">
          <a:xfrm>
            <a:off x="4357686" y="1500174"/>
            <a:ext cx="4500594" cy="500066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buClr>
                <a:schemeClr val="bg1"/>
              </a:buClr>
            </a:pPr>
            <a:r>
              <a:rPr lang="ru-RU" sz="3200" b="1" u="sng" dirty="0" smtClean="0">
                <a:solidFill>
                  <a:schemeClr val="tx2">
                    <a:lumMod val="75000"/>
                  </a:schemeClr>
                </a:solidFill>
              </a:rPr>
              <a:t>В ФГОС: </a:t>
            </a:r>
            <a:endParaRPr lang="ru-RU" sz="3200" b="1" u="sng" dirty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Clr>
                <a:schemeClr val="bg1"/>
              </a:buClr>
            </a:pPr>
            <a:r>
              <a:rPr lang="ru-RU" sz="3200" b="1" dirty="0" smtClean="0">
                <a:solidFill>
                  <a:srgbClr val="0000FF"/>
                </a:solidFill>
              </a:rPr>
              <a:t>«Смена </a:t>
            </a:r>
            <a:r>
              <a:rPr lang="ru-RU" sz="3200" b="1" dirty="0">
                <a:solidFill>
                  <a:srgbClr val="0000FF"/>
                </a:solidFill>
              </a:rPr>
              <a:t>образовательной </a:t>
            </a:r>
            <a:r>
              <a:rPr lang="ru-RU" sz="3200" b="1" dirty="0" smtClean="0">
                <a:solidFill>
                  <a:srgbClr val="0000FF"/>
                </a:solidFill>
              </a:rPr>
              <a:t>парадигмы</a:t>
            </a:r>
            <a:r>
              <a:rPr lang="ru-RU" sz="3200" dirty="0" smtClean="0"/>
              <a:t> (цели). </a:t>
            </a:r>
          </a:p>
          <a:p>
            <a:pPr marL="342900" indent="-342900">
              <a:buClr>
                <a:schemeClr val="bg1"/>
              </a:buClr>
            </a:pPr>
            <a:r>
              <a:rPr lang="ru-RU" sz="3200" dirty="0" smtClean="0"/>
              <a:t>Вместо </a:t>
            </a:r>
            <a:r>
              <a:rPr lang="ru-RU" sz="3200" dirty="0"/>
              <a:t>передачи суммы знаний</a:t>
            </a:r>
            <a:r>
              <a:rPr lang="en-US" sz="3200" dirty="0"/>
              <a:t> – </a:t>
            </a:r>
            <a:r>
              <a:rPr lang="ru-RU" sz="3200" b="1" dirty="0">
                <a:solidFill>
                  <a:srgbClr val="2B03F5"/>
                </a:solidFill>
              </a:rPr>
              <a:t>РАЗВИТИЕ личности </a:t>
            </a:r>
            <a:r>
              <a:rPr lang="ru-RU" sz="3200" dirty="0"/>
              <a:t>учащегося на основе освоения способов деятельности</a:t>
            </a:r>
            <a:r>
              <a:rPr lang="ru-RU" sz="3200" dirty="0" smtClean="0"/>
              <a:t>»</a:t>
            </a:r>
            <a:endParaRPr lang="ru-RU" sz="3200" dirty="0"/>
          </a:p>
        </p:txBody>
      </p:sp>
      <p:pic>
        <p:nvPicPr>
          <p:cNvPr id="192517" name="Picture 5" descr="противореч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5143512"/>
            <a:ext cx="8255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Результаты по </a:t>
            </a:r>
            <a:r>
              <a:rPr lang="ru-RU" b="1" dirty="0" smtClean="0">
                <a:solidFill>
                  <a:srgbClr val="FF0000"/>
                </a:solidFill>
              </a:rPr>
              <a:t>ФГОС ООО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600" dirty="0" smtClean="0"/>
              <a:t>(сводная таблица </a:t>
            </a:r>
            <a:r>
              <a:rPr lang="ru-RU" sz="3600" smtClean="0"/>
              <a:t>по классу 2014 г)</a:t>
            </a:r>
            <a:endParaRPr lang="ru-RU" sz="3600" dirty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323528" y="1196752"/>
          <a:ext cx="8136904" cy="55535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6986"/>
                <a:gridCol w="4790604"/>
                <a:gridCol w="1127435"/>
                <a:gridCol w="1211879"/>
              </a:tblGrid>
              <a:tr h="41514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Вид УУД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Название проверяемого умения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 А класс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 А   класс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5141">
                <a:tc rowSpan="2"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Регулятивные УУД</a:t>
                      </a:r>
                      <a:endParaRPr lang="ru-RU" b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Умение работать по плану</a:t>
                      </a:r>
                      <a:endParaRPr lang="ru-RU" sz="18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55%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62%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849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Умение</a:t>
                      </a:r>
                      <a:r>
                        <a:rPr lang="ru-RU" sz="1800" b="0" i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</a:t>
                      </a:r>
                      <a:r>
                        <a:rPr lang="ru-RU" sz="18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пределять цель деятельности</a:t>
                      </a:r>
                      <a:endParaRPr lang="ru-RU" sz="18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69%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71%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16545">
                <a:tc rowSpan="4"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Познавательные УУД</a:t>
                      </a:r>
                      <a:endParaRPr lang="ru-RU" b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умение извлекать </a:t>
                      </a:r>
                      <a:r>
                        <a:rPr lang="ru-RU" sz="1800" b="0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i="0" kern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фактуальную</a:t>
                      </a:r>
                      <a:r>
                        <a:rPr lang="ru-RU" sz="1800" b="0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информацию </a:t>
                      </a:r>
                      <a:endParaRPr lang="ru-RU" sz="18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74%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80%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1654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умение извлекать </a:t>
                      </a:r>
                      <a:r>
                        <a:rPr lang="ru-RU" sz="1800" b="0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i="0" kern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подтекстовую</a:t>
                      </a:r>
                      <a:r>
                        <a:rPr lang="ru-RU" sz="1800" b="0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информацию </a:t>
                      </a:r>
                      <a:endParaRPr lang="ru-RU" sz="1800" b="0" i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39%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54%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1654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умение извлекать </a:t>
                      </a:r>
                      <a:r>
                        <a:rPr lang="ru-RU" sz="1800" b="0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концептуальную 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информацию </a:t>
                      </a:r>
                      <a:endParaRPr lang="ru-RU" sz="1800" b="0" i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30%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47%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1654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умение вычитывать информацию из текста и схемы</a:t>
                      </a:r>
                      <a:endParaRPr lang="ru-RU" sz="18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47%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60%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23636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Коммуникативные УУД</a:t>
                      </a:r>
                      <a:endParaRPr lang="ru-RU" b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Умение</a:t>
                      </a:r>
                      <a:r>
                        <a:rPr lang="ru-RU" sz="1800" b="0" i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i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аргументированно</a:t>
                      </a:r>
                      <a:r>
                        <a:rPr lang="ru-RU" sz="1800" b="0" i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излагать свое мнение в письменной речи</a:t>
                      </a:r>
                      <a:endParaRPr lang="ru-RU" sz="18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46%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57%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0" y="-285776"/>
            <a:ext cx="9144000" cy="256540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2B03F5"/>
                </a:solidFill>
              </a:rPr>
              <a:t>КАК ПОЛУЧИТЬ НОВЫЙ ОБРАЗОВАТЕЛЬНЫЙ РЕЗУЛЬТАТ?</a:t>
            </a:r>
          </a:p>
        </p:txBody>
      </p:sp>
      <p:sp>
        <p:nvSpPr>
          <p:cNvPr id="6" name="Овал 5"/>
          <p:cNvSpPr/>
          <p:nvPr/>
        </p:nvSpPr>
        <p:spPr>
          <a:xfrm>
            <a:off x="611560" y="1988840"/>
            <a:ext cx="7848872" cy="136815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2400" b="1" dirty="0" smtClean="0">
                <a:solidFill>
                  <a:srgbClr val="C00000"/>
                </a:solidFill>
              </a:rPr>
              <a:t>1</a:t>
            </a:r>
            <a:r>
              <a:rPr lang="ru-RU" sz="2400" b="1" dirty="0" smtClean="0">
                <a:solidFill>
                  <a:srgbClr val="FF3300"/>
                </a:solidFill>
              </a:rPr>
              <a:t>. </a:t>
            </a:r>
            <a:r>
              <a:rPr lang="ru-RU" sz="2400" dirty="0" smtClean="0">
                <a:solidFill>
                  <a:schemeClr val="tx1"/>
                </a:solidFill>
              </a:rPr>
              <a:t>Надо знать, к чему нужно стремиться, ответить на вопрос: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Зачем учить? (Цель)</a:t>
            </a:r>
            <a:endParaRPr lang="ru-RU" sz="2400" dirty="0" smtClean="0">
              <a:solidFill>
                <a:srgbClr val="C0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55576" y="5157192"/>
            <a:ext cx="7848872" cy="151216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2400" b="1" dirty="0" smtClean="0">
                <a:solidFill>
                  <a:srgbClr val="C00000"/>
                </a:solidFill>
              </a:rPr>
              <a:t>3.  </a:t>
            </a:r>
            <a:r>
              <a:rPr lang="ru-RU" sz="2400" dirty="0" smtClean="0">
                <a:solidFill>
                  <a:schemeClr val="tx1"/>
                </a:solidFill>
              </a:rPr>
              <a:t>Надо выбрать подходящие технологии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(Как учить?)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55576" y="3501008"/>
            <a:ext cx="7848872" cy="151216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2400" b="1" dirty="0" smtClean="0">
                <a:solidFill>
                  <a:srgbClr val="C00000"/>
                </a:solidFill>
              </a:rPr>
              <a:t>2.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Надо четко представлять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ru-RU" sz="2400" b="1" dirty="0" smtClean="0">
                <a:solidFill>
                  <a:srgbClr val="C00000"/>
                </a:solidFill>
              </a:rPr>
              <a:t>                          Чему учить? (Содержание)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AutoShape 2"/>
          <p:cNvSpPr>
            <a:spLocks noChangeArrowheads="1"/>
          </p:cNvSpPr>
          <p:nvPr/>
        </p:nvSpPr>
        <p:spPr bwMode="auto">
          <a:xfrm>
            <a:off x="611188" y="404813"/>
            <a:ext cx="7848600" cy="981075"/>
          </a:xfrm>
          <a:prstGeom prst="roundRect">
            <a:avLst>
              <a:gd name="adj" fmla="val 16667"/>
            </a:avLst>
          </a:prstGeom>
          <a:noFill/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3200">
              <a:latin typeface="Times New Roman" pitchFamily="18" charset="0"/>
            </a:endParaRPr>
          </a:p>
        </p:txBody>
      </p:sp>
      <p:sp>
        <p:nvSpPr>
          <p:cNvPr id="13319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142875"/>
            <a:ext cx="9144000" cy="1223963"/>
          </a:xfrm>
          <a:solidFill>
            <a:srgbClr val="FFFFCC"/>
          </a:solidFill>
          <a:ln w="38100">
            <a:solidFill>
              <a:srgbClr val="FF3300"/>
            </a:solidFill>
          </a:ln>
        </p:spPr>
        <p:txBody>
          <a:bodyPr>
            <a:normAutofit/>
          </a:bodyPr>
          <a:lstStyle/>
          <a:p>
            <a:pPr eaLnBrk="1" hangingPunct="1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Зачем учить?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2874" name="Text Box 10"/>
          <p:cNvSpPr txBox="1">
            <a:spLocks noChangeArrowheads="1"/>
          </p:cNvSpPr>
          <p:nvPr/>
        </p:nvSpPr>
        <p:spPr bwMode="auto">
          <a:xfrm>
            <a:off x="323850" y="1412875"/>
            <a:ext cx="8820150" cy="12811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u="sng" dirty="0">
                <a:solidFill>
                  <a:srgbClr val="000A10"/>
                </a:solidFill>
              </a:rPr>
              <a:t>Портрет выпускника </a:t>
            </a:r>
            <a:r>
              <a:rPr lang="ru-RU" sz="2400" b="1" u="sng" dirty="0" smtClean="0">
                <a:solidFill>
                  <a:srgbClr val="000A10"/>
                </a:solidFill>
              </a:rPr>
              <a:t> по ФГОС ООО</a:t>
            </a:r>
            <a:endParaRPr lang="ru-RU" sz="2400" b="1" u="sng" dirty="0">
              <a:solidFill>
                <a:srgbClr val="000A10"/>
              </a:solidFill>
            </a:endParaRPr>
          </a:p>
          <a:p>
            <a:pPr lvl="1"/>
            <a:r>
              <a:rPr lang="ru-RU" b="1" dirty="0"/>
              <a:t>Патриот. Уважающий ценности иных культур. </a:t>
            </a:r>
            <a:r>
              <a:rPr lang="ru-RU" b="1" dirty="0" err="1"/>
              <a:t>Креативный</a:t>
            </a:r>
            <a:r>
              <a:rPr lang="ru-RU" b="1" dirty="0"/>
              <a:t>, мотивированный. Уважающий других людей, готовый сотрудничать. Способный принимать самостоятельные решения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28860" y="2857496"/>
            <a:ext cx="4044633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Универсальные учебные действия</a:t>
            </a:r>
            <a:endParaRPr lang="ru-RU" sz="20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00034" y="3429000"/>
            <a:ext cx="8143932" cy="338554"/>
          </a:xfrm>
          <a:prstGeom prst="rect">
            <a:avLst/>
          </a:prstGeom>
          <a:ln w="3810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Регулятивные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обеспечивают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организацию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учебной деятельности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00034" y="4071942"/>
            <a:ext cx="8143932" cy="590931"/>
          </a:xfrm>
          <a:prstGeom prst="rect">
            <a:avLst/>
          </a:prstGeom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rgbClr val="2B03F5"/>
                </a:solidFill>
                <a:latin typeface="Times New Roman" pitchFamily="18" charset="0"/>
                <a:cs typeface="Times New Roman" pitchFamily="18" charset="0"/>
              </a:rPr>
              <a:t>Познавательные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…поиск информации… установление связей и отношений… преобразование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00034" y="4929198"/>
            <a:ext cx="8143932" cy="584775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Личностные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ценностно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-смысловая ориентация учащихся (поступок – нравственная норма)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00034" y="5857892"/>
            <a:ext cx="8143932" cy="584775"/>
          </a:xfrm>
          <a:prstGeom prst="rect">
            <a:avLst/>
          </a:prstGeom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rgbClr val="299410"/>
                </a:solidFill>
                <a:latin typeface="Times New Roman" pitchFamily="18" charset="0"/>
                <a:cs typeface="Times New Roman" pitchFamily="18" charset="0"/>
              </a:rPr>
              <a:t>Коммуникативные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ориентация учащихся на позиции партнеров по общению или деятельности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3D93F3D-4C27-4342-BBC6-D8E8B4EFEA3E}" type="slidenum">
              <a:rPr lang="ru-RU"/>
              <a:pPr/>
              <a:t>5</a:t>
            </a:fld>
            <a:endParaRPr lang="ru-RU"/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216025"/>
            <a:ext cx="7777162" cy="564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9324975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dirty="0" smtClean="0">
                <a:solidFill>
                  <a:srgbClr val="FF3300"/>
                </a:solidFill>
              </a:rPr>
              <a:t/>
            </a:r>
            <a:br>
              <a:rPr lang="ru-RU" sz="3600" b="1" dirty="0" smtClean="0">
                <a:solidFill>
                  <a:srgbClr val="FF3300"/>
                </a:solidFill>
              </a:rPr>
            </a:br>
            <a:r>
              <a:rPr lang="ru-RU" sz="3600" b="1" dirty="0" smtClean="0">
                <a:solidFill>
                  <a:srgbClr val="FF3300"/>
                </a:solidFill>
              </a:rPr>
              <a:t>Чему учить?</a:t>
            </a:r>
            <a:br>
              <a:rPr lang="ru-RU" sz="3600" b="1" dirty="0" smtClean="0">
                <a:solidFill>
                  <a:srgbClr val="FF33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Продолжать давать готовые знания?  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endParaRPr lang="ru-RU" sz="3600" b="1" dirty="0" smtClean="0">
              <a:solidFill>
                <a:srgbClr val="C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 flipV="1">
            <a:off x="571472" y="1500174"/>
            <a:ext cx="8358246" cy="4857784"/>
          </a:xfrm>
          <a:prstGeom prst="line">
            <a:avLst/>
          </a:prstGeom>
          <a:ln w="1079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0800000">
            <a:off x="214282" y="1428736"/>
            <a:ext cx="8643998" cy="4929222"/>
          </a:xfrm>
          <a:prstGeom prst="line">
            <a:avLst/>
          </a:prstGeom>
          <a:ln w="1079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мама\Desktop\6728410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52"/>
            <a:ext cx="8501122" cy="671514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3108" y="6143644"/>
            <a:ext cx="5025158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Системно-деятельностный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подход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357686" y="571480"/>
            <a:ext cx="484632" cy="557216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00364" y="142852"/>
            <a:ext cx="33988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Способам деятельности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title"/>
          </p:nvPr>
        </p:nvSpPr>
        <p:spPr>
          <a:solidFill>
            <a:srgbClr val="FFFFCC"/>
          </a:solidFill>
          <a:ln w="38100">
            <a:solidFill>
              <a:srgbClr val="FF3300"/>
            </a:solidFill>
          </a:ln>
        </p:spPr>
        <p:txBody>
          <a:bodyPr>
            <a:normAutofit/>
          </a:bodyPr>
          <a:lstStyle/>
          <a:p>
            <a:pPr eaLnBrk="1" hangingPunct="1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Как учить?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1571612"/>
            <a:ext cx="3186106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Новые Федеральные государственные стандарты</a:t>
            </a:r>
            <a:endParaRPr lang="ru-RU" b="1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786446" y="1643050"/>
            <a:ext cx="3186106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  Образовательная система </a:t>
            </a:r>
          </a:p>
          <a:p>
            <a:pPr algn="ctr">
              <a:buNone/>
            </a:pPr>
            <a:r>
              <a:rPr lang="ru-RU" b="1" dirty="0" smtClean="0"/>
              <a:t>    «Школа 2100»</a:t>
            </a:r>
            <a:endParaRPr lang="ru-RU" b="1" dirty="0"/>
          </a:p>
        </p:txBody>
      </p:sp>
      <p:sp>
        <p:nvSpPr>
          <p:cNvPr id="5" name="Равно 4"/>
          <p:cNvSpPr/>
          <p:nvPr/>
        </p:nvSpPr>
        <p:spPr>
          <a:xfrm>
            <a:off x="4214810" y="2428868"/>
            <a:ext cx="914400" cy="42862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6248" y="3071810"/>
            <a:ext cx="8494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Цель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50193" y="3500438"/>
            <a:ext cx="26854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Образовательный</a:t>
            </a:r>
            <a:r>
              <a:rPr lang="ru-RU" sz="2400" b="1" dirty="0" smtClean="0"/>
              <a:t> 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результат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57422" y="4357694"/>
            <a:ext cx="5236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Подходы к содержанию образования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28860" y="4786322"/>
            <a:ext cx="51012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Новые образовательные технологии</a:t>
            </a:r>
            <a:endParaRPr lang="ru-RU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36513"/>
            <a:ext cx="9144000" cy="1036621"/>
          </a:xfrm>
          <a:solidFill>
            <a:srgbClr val="8DF076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Технологии, реализующиеся в ОС «Школа 2100» </a:t>
            </a:r>
            <a:br>
              <a:rPr lang="ru-RU" sz="3600" b="1" dirty="0" smtClean="0"/>
            </a:br>
            <a:endParaRPr lang="ru-RU" sz="3600" b="1" dirty="0" smtClean="0"/>
          </a:p>
        </p:txBody>
      </p:sp>
      <p:sp>
        <p:nvSpPr>
          <p:cNvPr id="281603" name="Rectangle 3"/>
          <p:cNvSpPr>
            <a:spLocks noChangeArrowheads="1"/>
          </p:cNvSpPr>
          <p:nvPr/>
        </p:nvSpPr>
        <p:spPr bwMode="auto">
          <a:xfrm>
            <a:off x="0" y="1571612"/>
            <a:ext cx="8802688" cy="2744788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800" b="1" dirty="0">
                <a:solidFill>
                  <a:srgbClr val="0000FF"/>
                </a:solidFill>
              </a:rPr>
              <a:t>Проблемно-диалогическая технология</a:t>
            </a:r>
            <a:r>
              <a:rPr lang="ru-RU" sz="2800" b="1" dirty="0"/>
              <a:t> </a:t>
            </a:r>
            <a:endParaRPr lang="ru-RU" sz="2800" b="1" dirty="0" smtClean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800" dirty="0" smtClean="0"/>
              <a:t>(</a:t>
            </a:r>
            <a:r>
              <a:rPr lang="ru-RU" sz="2800" dirty="0"/>
              <a:t>изучение нового материала) </a:t>
            </a:r>
            <a:r>
              <a:rPr lang="ru-RU" sz="2800" dirty="0" smtClean="0"/>
              <a:t>= постановка проблемы и поиск ее решения, самоорганизация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ru-RU" sz="2800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800" b="1" dirty="0">
                <a:solidFill>
                  <a:srgbClr val="FF9900"/>
                </a:solidFill>
              </a:rPr>
              <a:t>Технология формирования правильного типа читательской деятельности</a:t>
            </a:r>
            <a:r>
              <a:rPr lang="ru-RU" sz="2800" b="1" dirty="0"/>
              <a:t> </a:t>
            </a:r>
            <a:r>
              <a:rPr lang="ru-RU" sz="2800" dirty="0"/>
              <a:t>(чтение и понимание текстов) = </a:t>
            </a:r>
            <a:r>
              <a:rPr lang="ru-RU" sz="2800" dirty="0" smtClean="0"/>
              <a:t>коммуникация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ru-RU" sz="2800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800" b="1" dirty="0">
                <a:solidFill>
                  <a:srgbClr val="00CC00"/>
                </a:solidFill>
              </a:rPr>
              <a:t>Технология оценки учебных успехов</a:t>
            </a:r>
            <a:r>
              <a:rPr lang="ru-RU" sz="2800" b="1" dirty="0"/>
              <a:t>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2800" dirty="0"/>
              <a:t>(контроль результатов) = </a:t>
            </a:r>
            <a:r>
              <a:rPr lang="ru-RU" sz="2800" dirty="0" err="1" smtClean="0"/>
              <a:t>саморегуляция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Номер слайда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A76C609-A23E-436C-BE7C-C7B26ED1BBAB}" type="slidenum">
              <a:rPr lang="ru-RU" smtClean="0"/>
              <a:pPr/>
              <a:t>9</a:t>
            </a:fld>
            <a:endParaRPr lang="ru-RU" dirty="0" smtClean="0"/>
          </a:p>
        </p:txBody>
      </p:sp>
      <p:pic>
        <p:nvPicPr>
          <p:cNvPr id="313347" name="Picture 3" descr="L3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072198" y="2714620"/>
            <a:ext cx="2749566" cy="2749566"/>
          </a:xfrm>
          <a:noFill/>
        </p:spPr>
      </p:pic>
      <p:sp>
        <p:nvSpPr>
          <p:cNvPr id="313348" name="Rectangle 4"/>
          <p:cNvSpPr>
            <a:spLocks noChangeArrowheads="1"/>
          </p:cNvSpPr>
          <p:nvPr/>
        </p:nvSpPr>
        <p:spPr bwMode="auto">
          <a:xfrm>
            <a:off x="323528" y="1556792"/>
            <a:ext cx="5656712" cy="4924425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r>
              <a:rPr lang="ru-RU" sz="2800" dirty="0"/>
              <a:t>    </a:t>
            </a:r>
            <a:r>
              <a:rPr lang="ru-RU" sz="2800" b="1" dirty="0"/>
              <a:t>Проблемно-диалогический </a:t>
            </a:r>
            <a:r>
              <a:rPr lang="ru-RU" sz="2800" b="1" dirty="0" smtClean="0"/>
              <a:t>урок</a:t>
            </a:r>
          </a:p>
          <a:p>
            <a:pPr marL="457200" indent="-457200">
              <a:lnSpc>
                <a:spcPct val="80000"/>
              </a:lnSpc>
              <a:spcBef>
                <a:spcPct val="50000"/>
              </a:spcBef>
              <a:buFont typeface="+mj-lt"/>
              <a:buAutoNum type="arabicPeriod"/>
            </a:pPr>
            <a:r>
              <a:rPr lang="ru-RU" sz="2400" dirty="0" smtClean="0"/>
              <a:t>Создание </a:t>
            </a:r>
            <a:r>
              <a:rPr lang="ru-RU" sz="2800" dirty="0" smtClean="0"/>
              <a:t>проблемной</a:t>
            </a:r>
            <a:r>
              <a:rPr lang="ru-RU" sz="2400" dirty="0" smtClean="0"/>
              <a:t> ситуации </a:t>
            </a:r>
            <a:r>
              <a:rPr lang="ru-RU" sz="2400" dirty="0" smtClean="0">
                <a:solidFill>
                  <a:srgbClr val="FF3300"/>
                </a:solidFill>
              </a:rPr>
              <a:t>учителем</a:t>
            </a:r>
            <a:r>
              <a:rPr lang="ru-RU" sz="2400" dirty="0" smtClean="0"/>
              <a:t> и формулирование  проблемы </a:t>
            </a:r>
            <a:r>
              <a:rPr lang="ru-RU" sz="2400" dirty="0" smtClean="0">
                <a:solidFill>
                  <a:srgbClr val="00B050"/>
                </a:solidFill>
              </a:rPr>
              <a:t>учениками.</a:t>
            </a:r>
          </a:p>
          <a:p>
            <a:pPr marL="457200" indent="-457200">
              <a:lnSpc>
                <a:spcPct val="80000"/>
              </a:lnSpc>
              <a:spcBef>
                <a:spcPct val="50000"/>
              </a:spcBef>
              <a:buFont typeface="+mj-lt"/>
              <a:buAutoNum type="arabicPeriod"/>
            </a:pPr>
            <a:r>
              <a:rPr lang="ru-RU" sz="2400" dirty="0" smtClean="0"/>
              <a:t>Постановка </a:t>
            </a:r>
            <a:r>
              <a:rPr lang="ru-RU" sz="2400" dirty="0" smtClean="0"/>
              <a:t>цели, составление плана работы </a:t>
            </a:r>
            <a:r>
              <a:rPr lang="ru-RU" sz="2400" dirty="0" smtClean="0">
                <a:solidFill>
                  <a:srgbClr val="00B050"/>
                </a:solidFill>
              </a:rPr>
              <a:t>учениками</a:t>
            </a:r>
            <a:endParaRPr lang="ru-RU" sz="2400" dirty="0">
              <a:solidFill>
                <a:srgbClr val="00B050"/>
              </a:solidFill>
            </a:endParaRPr>
          </a:p>
          <a:p>
            <a:pPr marL="457200" indent="-457200">
              <a:lnSpc>
                <a:spcPct val="80000"/>
              </a:lnSpc>
              <a:spcBef>
                <a:spcPct val="50000"/>
              </a:spcBef>
              <a:buFont typeface="+mj-lt"/>
              <a:buAutoNum type="arabicPeriod"/>
            </a:pPr>
            <a:r>
              <a:rPr lang="ru-RU" sz="2400" dirty="0" smtClean="0"/>
              <a:t>Актуализация </a:t>
            </a:r>
            <a:r>
              <a:rPr lang="ru-RU" sz="2400" dirty="0">
                <a:solidFill>
                  <a:srgbClr val="00B050"/>
                </a:solidFill>
              </a:rPr>
              <a:t>учениками </a:t>
            </a:r>
            <a:r>
              <a:rPr lang="ru-RU" sz="2400" dirty="0"/>
              <a:t>своих </a:t>
            </a:r>
            <a:r>
              <a:rPr lang="ru-RU" sz="2400" dirty="0" smtClean="0"/>
              <a:t>  </a:t>
            </a:r>
            <a:r>
              <a:rPr lang="ru-RU" sz="2400" dirty="0" smtClean="0"/>
              <a:t>    знаний</a:t>
            </a:r>
            <a:r>
              <a:rPr lang="ru-RU" sz="2400" dirty="0"/>
              <a:t>.</a:t>
            </a:r>
          </a:p>
          <a:p>
            <a:pPr marL="457200" indent="-457200">
              <a:lnSpc>
                <a:spcPct val="80000"/>
              </a:lnSpc>
              <a:spcBef>
                <a:spcPct val="50000"/>
              </a:spcBef>
              <a:buFont typeface="+mj-lt"/>
              <a:buAutoNum type="arabicPeriod"/>
            </a:pPr>
            <a:r>
              <a:rPr lang="ru-RU" sz="2400" dirty="0" smtClean="0"/>
              <a:t>Поиск </a:t>
            </a:r>
            <a:r>
              <a:rPr lang="ru-RU" sz="2400" dirty="0"/>
              <a:t>решения проблемы </a:t>
            </a:r>
            <a:r>
              <a:rPr lang="ru-RU" sz="2400" dirty="0">
                <a:solidFill>
                  <a:srgbClr val="00B050"/>
                </a:solidFill>
              </a:rPr>
              <a:t>учениками.</a:t>
            </a:r>
          </a:p>
          <a:p>
            <a:pPr marL="457200" indent="-457200">
              <a:lnSpc>
                <a:spcPct val="80000"/>
              </a:lnSpc>
              <a:spcBef>
                <a:spcPct val="50000"/>
              </a:spcBef>
              <a:buFont typeface="+mj-lt"/>
              <a:buAutoNum type="arabicPeriod"/>
            </a:pPr>
            <a:r>
              <a:rPr lang="ru-RU" sz="2400" dirty="0" smtClean="0"/>
              <a:t>Выражение </a:t>
            </a:r>
            <a:r>
              <a:rPr lang="ru-RU" sz="2400" dirty="0"/>
              <a:t>решения.</a:t>
            </a:r>
          </a:p>
          <a:p>
            <a:pPr marL="457200" indent="-457200">
              <a:lnSpc>
                <a:spcPct val="80000"/>
              </a:lnSpc>
              <a:spcBef>
                <a:spcPct val="50000"/>
              </a:spcBef>
              <a:buFont typeface="+mj-lt"/>
              <a:buAutoNum type="arabicPeriod"/>
            </a:pPr>
            <a:r>
              <a:rPr lang="ru-RU" sz="2400" dirty="0" smtClean="0"/>
              <a:t>Применение </a:t>
            </a:r>
            <a:r>
              <a:rPr lang="ru-RU" sz="2400" dirty="0"/>
              <a:t>знаний </a:t>
            </a:r>
            <a:r>
              <a:rPr lang="ru-RU" sz="2400" dirty="0">
                <a:solidFill>
                  <a:srgbClr val="299410"/>
                </a:solidFill>
              </a:rPr>
              <a:t>учениками.</a:t>
            </a:r>
          </a:p>
        </p:txBody>
      </p:sp>
      <p:sp>
        <p:nvSpPr>
          <p:cNvPr id="31754" name="Rectangle 9"/>
          <p:cNvSpPr>
            <a:spLocks noChangeArrowheads="1"/>
          </p:cNvSpPr>
          <p:nvPr/>
        </p:nvSpPr>
        <p:spPr bwMode="auto">
          <a:xfrm>
            <a:off x="0" y="0"/>
            <a:ext cx="9144000" cy="1403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 dirty="0">
                <a:solidFill>
                  <a:schemeClr val="tx2"/>
                </a:solidFill>
              </a:rPr>
              <a:t>Проблемно-диалогическая технология </a:t>
            </a:r>
            <a:endParaRPr lang="ru-RU" sz="3200" b="1" dirty="0" smtClean="0">
              <a:solidFill>
                <a:schemeClr val="tx2"/>
              </a:solidFill>
            </a:endParaRPr>
          </a:p>
          <a:p>
            <a:pPr algn="ctr"/>
            <a:r>
              <a:rPr lang="ru-RU" sz="2000" dirty="0" smtClean="0">
                <a:solidFill>
                  <a:schemeClr val="tx2"/>
                </a:solidFill>
              </a:rPr>
              <a:t>Цель</a:t>
            </a:r>
            <a:r>
              <a:rPr lang="ru-RU" sz="2000" dirty="0">
                <a:solidFill>
                  <a:schemeClr val="tx2"/>
                </a:solidFill>
              </a:rPr>
              <a:t>: обучить самостоятельному решению проблем.</a:t>
            </a:r>
            <a:br>
              <a:rPr lang="ru-RU" sz="2000" dirty="0">
                <a:solidFill>
                  <a:schemeClr val="tx2"/>
                </a:solidFill>
              </a:rPr>
            </a:br>
            <a:r>
              <a:rPr lang="ru-RU" sz="2000" dirty="0">
                <a:solidFill>
                  <a:schemeClr val="tx2"/>
                </a:solidFill>
              </a:rPr>
              <a:t>Средство: открытие знаний вместе с детьми.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1077</TotalTime>
  <Words>1190</Words>
  <Application>Microsoft Office PowerPoint</Application>
  <PresentationFormat>Экран (4:3)</PresentationFormat>
  <Paragraphs>240</Paragraphs>
  <Slides>20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«Ребенок не сосуд,  который нужно заполнить,   </vt:lpstr>
      <vt:lpstr>КАК ПОЛУЧИТЬ НОВЫЙ ОБРАЗОВАТЕЛЬНЫЙ РЕЗУЛЬТАТ?</vt:lpstr>
      <vt:lpstr>КАК ПОЛУЧИТЬ НОВЫЙ ОБРАЗОВАТЕЛЬНЫЙ РЕЗУЛЬТАТ?</vt:lpstr>
      <vt:lpstr>Зачем учить?</vt:lpstr>
      <vt:lpstr> Чему учить? Продолжать давать готовые знания?   </vt:lpstr>
      <vt:lpstr>Слайд 6</vt:lpstr>
      <vt:lpstr>    Как учить?</vt:lpstr>
      <vt:lpstr> Технологии, реализующиеся в ОС «Школа 2100»  </vt:lpstr>
      <vt:lpstr>Слайд 9</vt:lpstr>
      <vt:lpstr>Проблемная ситуация с удивлением (Учитель одновременно предъявляет классу противоречивые факты, научные теории или взаимоисключающие точки зрения )</vt:lpstr>
      <vt:lpstr>Проблемная ситуация с затруднением  (Проблемная ситуация с противоречием между необходимостью и невозможностью выполнить задание учителя создается практическим заданием, несходным с предыдущим )</vt:lpstr>
      <vt:lpstr>Какие УУД прежде всего формирует проблемный диалог?</vt:lpstr>
      <vt:lpstr>Слайд 13</vt:lpstr>
      <vt:lpstr>Пример работы с текстом</vt:lpstr>
      <vt:lpstr> Подготовка текста учителем  для продуктивного чтения на уроке</vt:lpstr>
      <vt:lpstr>Какие УУД формирует технология продуктивного чтения?</vt:lpstr>
      <vt:lpstr>Технология оценивания учебных успехов</vt:lpstr>
      <vt:lpstr> Таблица оценивания предметных результатов </vt:lpstr>
      <vt:lpstr>Какие УУД формирует   технология оценивания учебных успехов?</vt:lpstr>
      <vt:lpstr>Результаты по ФГОС ООО (сводная таблица по классу 2014 г)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«Преподавание – есть искусство, поэтому совершенство недостижимо, а совершенствование – бесконечно» Л.Н. Толстой</dc:title>
  <dc:creator>мама</dc:creator>
  <cp:lastModifiedBy>мама</cp:lastModifiedBy>
  <cp:revision>96</cp:revision>
  <dcterms:created xsi:type="dcterms:W3CDTF">2015-01-02T15:18:03Z</dcterms:created>
  <dcterms:modified xsi:type="dcterms:W3CDTF">2015-01-15T13:24:04Z</dcterms:modified>
</cp:coreProperties>
</file>